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9" r:id="rId4"/>
    <p:sldId id="307" r:id="rId5"/>
    <p:sldId id="261" r:id="rId6"/>
    <p:sldId id="262" r:id="rId7"/>
    <p:sldId id="263" r:id="rId8"/>
    <p:sldId id="264" r:id="rId9"/>
    <p:sldId id="265" r:id="rId10"/>
    <p:sldId id="30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09" r:id="rId22"/>
    <p:sldId id="279" r:id="rId23"/>
    <p:sldId id="280" r:id="rId24"/>
    <p:sldId id="281" r:id="rId25"/>
    <p:sldId id="284" r:id="rId26"/>
    <p:sldId id="285" r:id="rId27"/>
    <p:sldId id="310" r:id="rId28"/>
    <p:sldId id="311" r:id="rId29"/>
    <p:sldId id="312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303" r:id="rId41"/>
    <p:sldId id="313" r:id="rId42"/>
    <p:sldId id="304" r:id="rId43"/>
    <p:sldId id="305" r:id="rId44"/>
    <p:sldId id="314" r:id="rId45"/>
    <p:sldId id="315" r:id="rId46"/>
    <p:sldId id="306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63.3</c:v>
                </c:pt>
                <c:pt idx="1">
                  <c:v>46.4</c:v>
                </c:pt>
                <c:pt idx="2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27.2</c:v>
                </c:pt>
                <c:pt idx="1">
                  <c:v>41.3</c:v>
                </c:pt>
                <c:pt idx="2">
                  <c:v>45.1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иногородние</c:v>
                </c:pt>
              </c:strCache>
            </c:strRef>
          </c:tx>
          <c:spPr>
            <a:solidFill>
              <a:srgbClr val="F9401B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9.5</c:v>
                </c:pt>
                <c:pt idx="1">
                  <c:v>12.3</c:v>
                </c:pt>
                <c:pt idx="2">
                  <c:v>8.5</c:v>
                </c:pt>
              </c:numCache>
            </c:numRef>
          </c:val>
        </c:ser>
        <c:shape val="box"/>
        <c:axId val="113480832"/>
        <c:axId val="113482368"/>
        <c:axId val="0"/>
      </c:bar3DChart>
      <c:catAx>
        <c:axId val="113480832"/>
        <c:scaling>
          <c:orientation val="minMax"/>
        </c:scaling>
        <c:axPos val="b"/>
        <c:tickLblPos val="nextTo"/>
        <c:crossAx val="113482368"/>
        <c:crosses val="autoZero"/>
        <c:auto val="1"/>
        <c:lblAlgn val="ctr"/>
        <c:lblOffset val="100"/>
      </c:catAx>
      <c:valAx>
        <c:axId val="113482368"/>
        <c:scaling>
          <c:orientation val="minMax"/>
        </c:scaling>
        <c:axPos val="l"/>
        <c:majorGridlines/>
        <c:numFmt formatCode="0%" sourceLinked="1"/>
        <c:tickLblPos val="nextTo"/>
        <c:crossAx val="113480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15 - 19 лет</c:v>
                </c:pt>
                <c:pt idx="1">
                  <c:v>20 - 24 года</c:v>
                </c:pt>
                <c:pt idx="2">
                  <c:v>25 - 29 лет</c:v>
                </c:pt>
                <c:pt idx="3">
                  <c:v>30 - 34 года </c:v>
                </c:pt>
                <c:pt idx="4">
                  <c:v>35 - 39 лет</c:v>
                </c:pt>
                <c:pt idx="5">
                  <c:v>40 - 44 года </c:v>
                </c:pt>
                <c:pt idx="6">
                  <c:v>45 - 49 лет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24.459999999999987</c:v>
                </c:pt>
                <c:pt idx="1">
                  <c:v>170.8</c:v>
                </c:pt>
                <c:pt idx="2">
                  <c:v>337.4</c:v>
                </c:pt>
                <c:pt idx="3">
                  <c:v>280</c:v>
                </c:pt>
                <c:pt idx="4">
                  <c:v>148.80000000000001</c:v>
                </c:pt>
                <c:pt idx="5">
                  <c:v>31.5</c:v>
                </c:pt>
                <c:pt idx="6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15 - 19 лет</c:v>
                </c:pt>
                <c:pt idx="1">
                  <c:v>20 - 24 года</c:v>
                </c:pt>
                <c:pt idx="2">
                  <c:v>25 - 29 лет</c:v>
                </c:pt>
                <c:pt idx="3">
                  <c:v>30 - 34 года </c:v>
                </c:pt>
                <c:pt idx="4">
                  <c:v>35 - 39 лет</c:v>
                </c:pt>
                <c:pt idx="5">
                  <c:v>40 - 44 года </c:v>
                </c:pt>
                <c:pt idx="6">
                  <c:v>45 - 49 лет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23.259999999999987</c:v>
                </c:pt>
                <c:pt idx="1">
                  <c:v>154.1</c:v>
                </c:pt>
                <c:pt idx="2">
                  <c:v>309.89999999999975</c:v>
                </c:pt>
                <c:pt idx="3">
                  <c:v>311.89999999999975</c:v>
                </c:pt>
                <c:pt idx="4">
                  <c:v>153.4</c:v>
                </c:pt>
                <c:pt idx="5">
                  <c:v>42.98</c:v>
                </c:pt>
                <c:pt idx="6">
                  <c:v>1.1800000000000008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2019г.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15 - 19 лет</c:v>
                </c:pt>
                <c:pt idx="1">
                  <c:v>20 - 24 года</c:v>
                </c:pt>
                <c:pt idx="2">
                  <c:v>25 - 29 лет</c:v>
                </c:pt>
                <c:pt idx="3">
                  <c:v>30 - 34 года </c:v>
                </c:pt>
                <c:pt idx="4">
                  <c:v>35 - 39 лет</c:v>
                </c:pt>
                <c:pt idx="5">
                  <c:v>40 - 44 года </c:v>
                </c:pt>
                <c:pt idx="6">
                  <c:v>45 - 49 лет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27.36</c:v>
                </c:pt>
                <c:pt idx="1">
                  <c:v>167</c:v>
                </c:pt>
                <c:pt idx="2">
                  <c:v>287.3</c:v>
                </c:pt>
                <c:pt idx="3">
                  <c:v>305</c:v>
                </c:pt>
                <c:pt idx="4">
                  <c:v>159.30000000000001</c:v>
                </c:pt>
                <c:pt idx="5">
                  <c:v>47</c:v>
                </c:pt>
                <c:pt idx="6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2020г.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15 - 19 лет</c:v>
                </c:pt>
                <c:pt idx="1">
                  <c:v>20 - 24 года</c:v>
                </c:pt>
                <c:pt idx="2">
                  <c:v>25 - 29 лет</c:v>
                </c:pt>
                <c:pt idx="3">
                  <c:v>30 - 34 года </c:v>
                </c:pt>
                <c:pt idx="4">
                  <c:v>35 - 39 лет</c:v>
                </c:pt>
                <c:pt idx="5">
                  <c:v>40 - 44 года </c:v>
                </c:pt>
                <c:pt idx="6">
                  <c:v>45 - 49 лет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11.7</c:v>
                </c:pt>
                <c:pt idx="1">
                  <c:v>125</c:v>
                </c:pt>
                <c:pt idx="2">
                  <c:v>260</c:v>
                </c:pt>
                <c:pt idx="3">
                  <c:v>310</c:v>
                </c:pt>
                <c:pt idx="4">
                  <c:v>212</c:v>
                </c:pt>
                <c:pt idx="5">
                  <c:v>75</c:v>
                </c:pt>
                <c:pt idx="6">
                  <c:v>5</c:v>
                </c:pt>
              </c:numCache>
            </c:numRef>
          </c:val>
        </c:ser>
        <c:marker val="1"/>
        <c:axId val="164541568"/>
        <c:axId val="164543104"/>
      </c:lineChart>
      <c:catAx>
        <c:axId val="164541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543104"/>
        <c:crosses val="autoZero"/>
        <c:auto val="1"/>
        <c:lblAlgn val="ctr"/>
        <c:lblOffset val="100"/>
      </c:catAx>
      <c:valAx>
        <c:axId val="164543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5415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 роды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28.779999999999987</c:v>
                </c:pt>
                <c:pt idx="1">
                  <c:v>29.29</c:v>
                </c:pt>
                <c:pt idx="2">
                  <c:v>26.6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роды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36.85</c:v>
                </c:pt>
                <c:pt idx="1">
                  <c:v>31.7</c:v>
                </c:pt>
                <c:pt idx="2">
                  <c:v>32.800000000000004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роды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25.27</c:v>
                </c:pt>
                <c:pt idx="1">
                  <c:v>26</c:v>
                </c:pt>
                <c:pt idx="2">
                  <c:v>26.7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многорожавшие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10.56</c:v>
                </c:pt>
                <c:pt idx="1">
                  <c:v>12.47</c:v>
                </c:pt>
                <c:pt idx="2">
                  <c:v>13.9</c:v>
                </c:pt>
              </c:numCache>
            </c:numRef>
          </c:val>
        </c:ser>
        <c:overlap val="100"/>
        <c:axId val="164624640"/>
        <c:axId val="164634624"/>
      </c:barChart>
      <c:catAx>
        <c:axId val="16462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634624"/>
        <c:crosses val="autoZero"/>
        <c:auto val="1"/>
        <c:lblAlgn val="ctr"/>
        <c:lblOffset val="100"/>
      </c:catAx>
      <c:valAx>
        <c:axId val="1646346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624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гипотонические</c:v>
                </c:pt>
                <c:pt idx="1">
                  <c:v>ПОНРП</c:v>
                </c:pt>
                <c:pt idx="2">
                  <c:v>разрыв матки</c:v>
                </c:pt>
                <c:pt idx="3">
                  <c:v>предлежание плаценты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0.46600000000000008</c:v>
                </c:pt>
                <c:pt idx="1">
                  <c:v>0.33300000000000052</c:v>
                </c:pt>
                <c:pt idx="2">
                  <c:v>0.13300000000000001</c:v>
                </c:pt>
                <c:pt idx="3">
                  <c:v>6.6000000000000003E-2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гипотонические</c:v>
                </c:pt>
                <c:pt idx="1">
                  <c:v>ПОНРП</c:v>
                </c:pt>
                <c:pt idx="2">
                  <c:v>разрыв матки</c:v>
                </c:pt>
                <c:pt idx="3">
                  <c:v>предлежание плаценты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0.64000000000000046</c:v>
                </c:pt>
                <c:pt idx="1">
                  <c:v>0.1800000000000001</c:v>
                </c:pt>
                <c:pt idx="2">
                  <c:v>0</c:v>
                </c:pt>
                <c:pt idx="3">
                  <c:v>0.1800000000000001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рубец на матке </c:v>
                </c:pt>
                <c:pt idx="1">
                  <c:v>аномалии родовой деятельности </c:v>
                </c:pt>
                <c:pt idx="2">
                  <c:v>неправильное положение плода </c:v>
                </c:pt>
                <c:pt idx="3">
                  <c:v>сочетание относительных показаний </c:v>
                </c:pt>
                <c:pt idx="4">
                  <c:v>показания со стороны плода </c:v>
                </c:pt>
                <c:pt idx="5">
                  <c:v>тяжелая преэклампсия</c:v>
                </c:pt>
                <c:pt idx="6">
                  <c:v>отсутствие эффекта от подготовки родовых путей</c:v>
                </c:pt>
                <c:pt idx="7">
                  <c:v>клиническое несоответствие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46.9</c:v>
                </c:pt>
                <c:pt idx="1">
                  <c:v>10.3</c:v>
                </c:pt>
                <c:pt idx="2">
                  <c:v>8.7000000000000011</c:v>
                </c:pt>
                <c:pt idx="3">
                  <c:v>9.3000000000000007</c:v>
                </c:pt>
                <c:pt idx="4">
                  <c:v>8.7000000000000011</c:v>
                </c:pt>
                <c:pt idx="5">
                  <c:v>4.5</c:v>
                </c:pt>
                <c:pt idx="6">
                  <c:v>3.2</c:v>
                </c:pt>
                <c:pt idx="7">
                  <c:v>1.6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рубец на матке </c:v>
                </c:pt>
                <c:pt idx="1">
                  <c:v>аномалии родовой деятельности </c:v>
                </c:pt>
                <c:pt idx="2">
                  <c:v>неправильное положение плода </c:v>
                </c:pt>
                <c:pt idx="3">
                  <c:v>сочетание относительных показаний </c:v>
                </c:pt>
                <c:pt idx="4">
                  <c:v>показания со стороны плода </c:v>
                </c:pt>
                <c:pt idx="5">
                  <c:v>тяжелая преэклампсия</c:v>
                </c:pt>
                <c:pt idx="6">
                  <c:v>отсутствие эффекта от подготовки родовых путей</c:v>
                </c:pt>
                <c:pt idx="7">
                  <c:v>клиническое несоответствие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</c:v>
                </c:pt>
                <c:pt idx="1">
                  <c:v>8</c:v>
                </c:pt>
                <c:pt idx="2">
                  <c:v>7.6</c:v>
                </c:pt>
                <c:pt idx="3">
                  <c:v>7.3</c:v>
                </c:pt>
                <c:pt idx="4">
                  <c:v>5.0999999999999996</c:v>
                </c:pt>
                <c:pt idx="5">
                  <c:v>3.8</c:v>
                </c:pt>
                <c:pt idx="6">
                  <c:v>2.8</c:v>
                </c:pt>
                <c:pt idx="7">
                  <c:v>2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F21C-9A69-4276-8AC8-C4CC3278B41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639D-E200-4F4C-B176-D7E5E8CE6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Город- 1218 (50,9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Село- 973 (40,6%) %)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Иногородние- 2017 (8,6%)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Удельный вес горожанок снизился на 7 %, сельских жительниц остался без изменений, иногородних на 2,5% больше.</a:t>
            </a:r>
          </a:p>
          <a:p>
            <a:endParaRPr lang="ru-RU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DB03D3-1828-4432-9438-5863D0DF4E6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39D-E200-4F4C-B176-D7E5E8CE692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Медицинская помощь женщинам с бесплодием при помощи ЭКО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dirty="0" smtClean="0"/>
              <a:t>Подготовка женщин с бесплодием проведению процедуры ЭКО и ПЭ </a:t>
            </a:r>
          </a:p>
          <a:p>
            <a:pPr algn="just"/>
            <a:r>
              <a:rPr lang="ru-RU" dirty="0" smtClean="0"/>
              <a:t>Ведение ранних сроков беременности после применения высокотехнологичных репродуктивных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Заболеваемость беременных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увеличение показателя заболеваемости беременных на 6%</a:t>
            </a:r>
          </a:p>
          <a:p>
            <a:endParaRPr lang="ru-RU" dirty="0" smtClean="0"/>
          </a:p>
          <a:p>
            <a:r>
              <a:rPr lang="ru-RU" dirty="0" smtClean="0"/>
              <a:t>СД увеличился за последние 3 года более чем в 10 раз, превышает показатель РФ в 2,9 раза</a:t>
            </a:r>
          </a:p>
          <a:p>
            <a:endParaRPr lang="ru-RU" dirty="0" smtClean="0"/>
          </a:p>
          <a:p>
            <a:r>
              <a:rPr lang="ru-RU" dirty="0" smtClean="0"/>
              <a:t>частота тяжелых форм ПЭ в 4 раза, что объясняется отсутствием оценки риска и профилактики ПЭ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Исходы  беременности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91264" cy="542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651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Закончили беременность всего,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1647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1623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  том числе: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Родами в срок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1533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1563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1563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Преждевременными родами (%)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Абортами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0,85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% невынашивания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13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Родовспоможение в стационаре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6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Всего родов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2528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2474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2386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Срочные роды (%)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2386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(94,4%)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2552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(95,1%)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2271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(95,1%)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Преждевременные роды (%)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(5,3%)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(4,5%)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(4,4%)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Запоздалые (%)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(0,3)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(0,4)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(0,5)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Соотношение кол-ва родов от места проживания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397000"/>
          <a:ext cx="8072494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Возрастные коэффициенты рождаемости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Распределение паритета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Рост осложнений родов </a:t>
            </a:r>
            <a:br>
              <a:rPr lang="ru-RU" sz="3600" b="1" dirty="0" smtClean="0"/>
            </a:br>
            <a:r>
              <a:rPr lang="ru-RU" sz="3600" b="1" dirty="0" smtClean="0"/>
              <a:t>и послеродового периода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Кровотечения в последовом и послеродовом периоде на 34%</a:t>
            </a:r>
          </a:p>
          <a:p>
            <a:endParaRPr lang="ru-RU" dirty="0" smtClean="0"/>
          </a:p>
          <a:p>
            <a:r>
              <a:rPr lang="ru-RU" dirty="0" err="1" smtClean="0"/>
              <a:t>Предлежаний</a:t>
            </a:r>
            <a:r>
              <a:rPr lang="ru-RU" dirty="0" smtClean="0"/>
              <a:t> плаценты без кровотечения на 7%</a:t>
            </a:r>
          </a:p>
          <a:p>
            <a:endParaRPr lang="ru-RU" dirty="0" smtClean="0"/>
          </a:p>
          <a:p>
            <a:r>
              <a:rPr lang="ru-RU" dirty="0" smtClean="0"/>
              <a:t>Преждевременной отслойки плаценты на 7%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Существовавшей раннее гипертензии на 7%</a:t>
            </a:r>
          </a:p>
          <a:p>
            <a:endParaRPr lang="ru-RU" dirty="0" smtClean="0"/>
          </a:p>
          <a:p>
            <a:r>
              <a:rPr lang="ru-RU" dirty="0" smtClean="0"/>
              <a:t>Тяжелой ПЭ на 6%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Снижение  частоты осложнений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кровотечений в связи с </a:t>
            </a:r>
            <a:r>
              <a:rPr lang="ru-RU" dirty="0" err="1" smtClean="0"/>
              <a:t>предлежанием</a:t>
            </a:r>
            <a:r>
              <a:rPr lang="ru-RU" dirty="0" smtClean="0"/>
              <a:t> плаценты в 2 раза</a:t>
            </a:r>
          </a:p>
          <a:p>
            <a:endParaRPr lang="ru-RU" dirty="0" smtClean="0"/>
          </a:p>
          <a:p>
            <a:r>
              <a:rPr lang="ru-RU" dirty="0" err="1" smtClean="0"/>
              <a:t>дискоординации</a:t>
            </a:r>
            <a:r>
              <a:rPr lang="ru-RU" dirty="0" smtClean="0"/>
              <a:t> родовой деятельности в 2 раза</a:t>
            </a:r>
          </a:p>
          <a:p>
            <a:endParaRPr lang="ru-RU" dirty="0" smtClean="0"/>
          </a:p>
          <a:p>
            <a:r>
              <a:rPr lang="ru-RU" dirty="0" smtClean="0"/>
              <a:t>анемий на 2%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Преэклампсия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Всего – 59 случаев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Соотношение умеренной и тяжелой -  1:1,4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Преждевременные роды – 50% (2019г – 43%)</a:t>
            </a:r>
          </a:p>
          <a:p>
            <a:endParaRPr lang="ru-RU" dirty="0" smtClean="0"/>
          </a:p>
          <a:p>
            <a:r>
              <a:rPr lang="ru-RU" dirty="0" smtClean="0"/>
              <a:t>В 22-28 недель в 2-х случаях (в 2019г. не было)</a:t>
            </a:r>
          </a:p>
          <a:p>
            <a:endParaRPr lang="ru-RU" dirty="0" smtClean="0"/>
          </a:p>
          <a:p>
            <a:r>
              <a:rPr lang="ru-RU" dirty="0" smtClean="0"/>
              <a:t>Оперативные роды – 85% (78,4%)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ПЭ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1764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Антенатальная гибель плода – 2 случая (2019г. – 4 сл.)</a:t>
            </a:r>
          </a:p>
          <a:p>
            <a:endParaRPr lang="ru-RU" dirty="0" smtClean="0"/>
          </a:p>
          <a:p>
            <a:r>
              <a:rPr lang="ru-RU" dirty="0" smtClean="0"/>
              <a:t>ПОНРП – 1 сл. (2019г. – 5 сл.)</a:t>
            </a:r>
          </a:p>
          <a:p>
            <a:endParaRPr lang="ru-RU" dirty="0" smtClean="0"/>
          </a:p>
          <a:p>
            <a:r>
              <a:rPr lang="ru-RU" dirty="0" smtClean="0"/>
              <a:t>Послеродовое кровотечение – 2 сл. (2019г. - 4 сл.)</a:t>
            </a:r>
          </a:p>
          <a:p>
            <a:endParaRPr lang="ru-RU" dirty="0" smtClean="0"/>
          </a:p>
          <a:p>
            <a:r>
              <a:rPr lang="ru-RU" dirty="0" err="1" smtClean="0"/>
              <a:t>ДВС-синдром</a:t>
            </a:r>
            <a:r>
              <a:rPr lang="ru-RU" dirty="0" smtClean="0"/>
              <a:t> – 0 (2019г. – 3 сл.)</a:t>
            </a:r>
          </a:p>
          <a:p>
            <a:endParaRPr lang="ru-RU" dirty="0" smtClean="0"/>
          </a:p>
          <a:p>
            <a:r>
              <a:rPr lang="ru-RU" dirty="0" smtClean="0"/>
              <a:t>Снижение частоты осложнений связано с соблюдением маршрутизации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-1" y="-1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1920213"/>
                <a:gridCol w="1920213"/>
                <a:gridCol w="1703174"/>
              </a:tblGrid>
              <a:tr h="41538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2018 г.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2020г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538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Годовой план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972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Число женщин, которым проведено ЭКО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от годового плана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181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116%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123%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6434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Число наступивших беременностей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от  числа проведенных ЭКО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30,4%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31,8%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10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Репродуктивные потери из положительных результатов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от числа наступивших беременностей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12,7%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496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Число родов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Родилось детей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Дефекты оказания МП </a:t>
            </a:r>
            <a:br>
              <a:rPr lang="ru-RU" dirty="0" smtClean="0"/>
            </a:br>
            <a:r>
              <a:rPr lang="ru-RU" dirty="0" smtClean="0"/>
              <a:t>при тяжелой ПЭ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5740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Отсутствие профилактики низкими дозами аспирина – 100%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Недооценка состояния беременной при поступлении в ПЦ в 1 случае, что привело к ПОП и антенатальной гибели плода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Акушерские кровотечения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Частота кровотечений составила 23 на 1000 родов (РФ -20,75)</a:t>
            </a:r>
          </a:p>
          <a:p>
            <a:endParaRPr lang="ru-RU" dirty="0" smtClean="0"/>
          </a:p>
          <a:p>
            <a:r>
              <a:rPr lang="ru-RU" dirty="0" smtClean="0"/>
              <a:t>Увеличилась на 29,5% за последние 3 года</a:t>
            </a:r>
          </a:p>
          <a:p>
            <a:endParaRPr lang="ru-RU" dirty="0" smtClean="0"/>
          </a:p>
          <a:p>
            <a:r>
              <a:rPr lang="ru-RU" dirty="0" smtClean="0"/>
              <a:t>Частота массивных кровотечений 4,6 на 1000 родов (РФ – 2,1)</a:t>
            </a:r>
          </a:p>
          <a:p>
            <a:endParaRPr lang="ru-RU" dirty="0" smtClean="0"/>
          </a:p>
          <a:p>
            <a:r>
              <a:rPr lang="ru-RU" dirty="0" smtClean="0"/>
              <a:t>Снизилась в 2 раза за последние 3 года</a:t>
            </a:r>
          </a:p>
          <a:p>
            <a:endParaRPr lang="ru-RU" dirty="0" smtClean="0"/>
          </a:p>
          <a:p>
            <a:r>
              <a:rPr lang="ru-RU" dirty="0" smtClean="0"/>
              <a:t>Превышает РФ в 2 раза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Гипотонические кровотечения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Увеличились на треть за последние 3 года</a:t>
            </a:r>
          </a:p>
          <a:p>
            <a:endParaRPr lang="ru-RU" dirty="0" smtClean="0"/>
          </a:p>
          <a:p>
            <a:r>
              <a:rPr lang="ru-RU" dirty="0" smtClean="0"/>
              <a:t>консервативное ведение - 62% </a:t>
            </a:r>
          </a:p>
          <a:p>
            <a:endParaRPr lang="ru-RU" dirty="0" smtClean="0"/>
          </a:p>
          <a:p>
            <a:r>
              <a:rPr lang="ru-RU" dirty="0" smtClean="0"/>
              <a:t>хирургический гемостаз - 38% </a:t>
            </a:r>
          </a:p>
          <a:p>
            <a:pPr lvl="1"/>
            <a:r>
              <a:rPr lang="ru-RU" dirty="0" smtClean="0"/>
              <a:t>перевязка маточных сосудов – 17 случаев</a:t>
            </a:r>
          </a:p>
          <a:p>
            <a:pPr lvl="1"/>
            <a:r>
              <a:rPr lang="ru-RU" dirty="0" err="1" smtClean="0"/>
              <a:t>гемостатических</a:t>
            </a:r>
            <a:r>
              <a:rPr lang="ru-RU" dirty="0" smtClean="0"/>
              <a:t> компрессионных швов – 15 случаев</a:t>
            </a:r>
          </a:p>
          <a:p>
            <a:pPr lvl="1"/>
            <a:r>
              <a:rPr lang="ru-RU" dirty="0" err="1" smtClean="0"/>
              <a:t>гистерэктомия</a:t>
            </a:r>
            <a:r>
              <a:rPr lang="ru-RU" dirty="0" smtClean="0"/>
              <a:t> – 4 случая</a:t>
            </a:r>
          </a:p>
          <a:p>
            <a:pPr lvl="1"/>
            <a:r>
              <a:rPr lang="ru-RU" dirty="0" smtClean="0"/>
              <a:t>перевязка ВПА – 0 случаев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Преждевременная отслойка плаценты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снизилась на 23% за последние 3 года</a:t>
            </a:r>
          </a:p>
          <a:p>
            <a:endParaRPr lang="ru-RU" dirty="0" smtClean="0"/>
          </a:p>
          <a:p>
            <a:r>
              <a:rPr lang="ru-RU" dirty="0" smtClean="0"/>
              <a:t>Ниже показателя РФ в 3 раза</a:t>
            </a:r>
          </a:p>
          <a:p>
            <a:endParaRPr lang="ru-RU" dirty="0" smtClean="0"/>
          </a:p>
          <a:p>
            <a:r>
              <a:rPr lang="ru-RU" dirty="0" smtClean="0"/>
              <a:t>антенатальная гибель плода в 2-х случаях, или в 28% (2019г. – 80%)</a:t>
            </a:r>
          </a:p>
          <a:p>
            <a:endParaRPr lang="ru-RU" dirty="0" smtClean="0"/>
          </a:p>
          <a:p>
            <a:r>
              <a:rPr lang="ru-RU" dirty="0" smtClean="0"/>
              <a:t>массивной кровопотери не отмечалось (2019г. – 100%)</a:t>
            </a:r>
          </a:p>
          <a:p>
            <a:endParaRPr lang="ru-RU" dirty="0" smtClean="0"/>
          </a:p>
          <a:p>
            <a:r>
              <a:rPr lang="ru-RU" dirty="0" smtClean="0"/>
              <a:t>начало кровотечения в ПЦ 1 случай (2019г. – 2 сл.)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массивных кровотечений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3900486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786314" y="1571612"/>
          <a:ext cx="3900486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критические акушерские состояния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ru-RU" dirty="0" smtClean="0"/>
              <a:t>Учет не всех случаев КАС</a:t>
            </a:r>
          </a:p>
          <a:p>
            <a:endParaRPr lang="ru-RU" dirty="0" smtClean="0"/>
          </a:p>
          <a:p>
            <a:r>
              <a:rPr lang="ru-RU" dirty="0" smtClean="0"/>
              <a:t>Зарегистрировано 6 случаев (2019г – 5)</a:t>
            </a:r>
          </a:p>
          <a:p>
            <a:endParaRPr lang="ru-RU" dirty="0" smtClean="0"/>
          </a:p>
          <a:p>
            <a:r>
              <a:rPr lang="ru-RU" dirty="0" smtClean="0"/>
              <a:t>6 случаев массивной кровопотери:</a:t>
            </a:r>
          </a:p>
          <a:p>
            <a:pPr lvl="1"/>
            <a:r>
              <a:rPr lang="ru-RU" dirty="0" smtClean="0"/>
              <a:t>Раннее гипотоническое кровотечение – 5 сл. </a:t>
            </a:r>
          </a:p>
          <a:p>
            <a:pPr lvl="1"/>
            <a:r>
              <a:rPr lang="ru-RU" dirty="0" err="1" smtClean="0"/>
              <a:t>Предлежание</a:t>
            </a:r>
            <a:r>
              <a:rPr lang="ru-RU" dirty="0" smtClean="0"/>
              <a:t> плаценты с приращением 1 сл.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88832" cy="994122"/>
          </a:xfrm>
        </p:spPr>
        <p:txBody>
          <a:bodyPr/>
          <a:lstStyle/>
          <a:p>
            <a:r>
              <a:rPr lang="en-US" dirty="0" smtClean="0"/>
              <a:t>Near miss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Отсутствие тяжелой акушерской и </a:t>
            </a:r>
            <a:r>
              <a:rPr lang="ru-RU" dirty="0" err="1" smtClean="0"/>
              <a:t>экстрагенитальной</a:t>
            </a:r>
            <a:r>
              <a:rPr lang="ru-RU" dirty="0" smtClean="0"/>
              <a:t> патологии  - 50%</a:t>
            </a:r>
          </a:p>
          <a:p>
            <a:pPr lvl="0"/>
            <a:r>
              <a:rPr lang="ru-RU" dirty="0" smtClean="0"/>
              <a:t>Своевременность госпитализации – 100%</a:t>
            </a:r>
          </a:p>
          <a:p>
            <a:pPr lvl="0"/>
            <a:r>
              <a:rPr lang="ru-RU" dirty="0" smtClean="0"/>
              <a:t>На госпитальном этапе отмечается: </a:t>
            </a:r>
          </a:p>
          <a:p>
            <a:pPr lvl="1"/>
            <a:r>
              <a:rPr lang="ru-RU" dirty="0" smtClean="0"/>
              <a:t>Отсутствие должного наблюдения в раннем послеродовом периоде в 2 случаях</a:t>
            </a:r>
            <a:endParaRPr lang="ru-RU" sz="2400" dirty="0" smtClean="0"/>
          </a:p>
          <a:p>
            <a:pPr lvl="1"/>
            <a:r>
              <a:rPr lang="ru-RU" dirty="0" smtClean="0"/>
              <a:t>Неадекватная профилактика и лечение кровотечений в 2-х случаях</a:t>
            </a:r>
          </a:p>
          <a:p>
            <a:pPr lvl="1"/>
            <a:r>
              <a:rPr lang="ru-RU" dirty="0" smtClean="0"/>
              <a:t>несоблюдение клинических рекомендаций «Профилактика, алгоритм ведения, анестезия и интенсивная терапия при послеродовых кровотечениях» от 2016г.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Оперативные вмешательства в акушерстве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2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840"/>
                <a:gridCol w="1609908"/>
                <a:gridCol w="1683085"/>
                <a:gridCol w="1609908"/>
                <a:gridCol w="1254531"/>
              </a:tblGrid>
              <a:tr h="737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2019г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2020г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Всего операций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765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30,3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788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Число операций кесарева сечения  22 недель и более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29,3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656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Вакуум – экстракция плода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6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Надвлагалищная ампутация, экстирпация матки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Показания к операции Кесарева сечения </a:t>
            </a:r>
            <a:br>
              <a:rPr lang="ru-RU" sz="3200" dirty="0" smtClean="0"/>
            </a:br>
            <a:r>
              <a:rPr lang="ru-RU" sz="3200" dirty="0" smtClean="0"/>
              <a:t>2019 -2020гг.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404336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786314" y="1142984"/>
          <a:ext cx="4043362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Частота кесарева сечения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149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снижение частоты кесарева сечения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по поводу рубца на матке на 8%</a:t>
            </a:r>
          </a:p>
          <a:p>
            <a:pPr lvl="1"/>
            <a:r>
              <a:rPr lang="ru-RU" dirty="0" smtClean="0"/>
              <a:t>аномалий родовой деятельности на 22%</a:t>
            </a:r>
          </a:p>
          <a:p>
            <a:pPr lvl="1"/>
            <a:r>
              <a:rPr lang="ru-RU" dirty="0" smtClean="0"/>
              <a:t>по состоянию плода на 40%</a:t>
            </a:r>
          </a:p>
          <a:p>
            <a:pPr lvl="1"/>
            <a:r>
              <a:rPr lang="ru-RU" dirty="0" smtClean="0"/>
              <a:t>за счет увеличения доли родов через естественные родовые пути у рожениц с рубцом на матке после кесарева сечения на 16,1% </a:t>
            </a:r>
          </a:p>
          <a:p>
            <a:endParaRPr lang="ru-RU" b="1" dirty="0" smtClean="0"/>
          </a:p>
          <a:p>
            <a:r>
              <a:rPr lang="ru-RU" b="1" dirty="0" smtClean="0"/>
              <a:t>увеличение частоты кесарева сечения</a:t>
            </a:r>
            <a:r>
              <a:rPr lang="ru-RU" dirty="0" smtClean="0"/>
              <a:t>:</a:t>
            </a:r>
          </a:p>
          <a:p>
            <a:pPr lvl="1">
              <a:buFontTx/>
              <a:buChar char="-"/>
            </a:pPr>
            <a:r>
              <a:rPr lang="ru-RU" dirty="0" smtClean="0"/>
              <a:t>клиническом несоответствии на 20%</a:t>
            </a:r>
          </a:p>
          <a:p>
            <a:pPr lvl="1">
              <a:buFontTx/>
              <a:buChar char="-"/>
            </a:pPr>
            <a:r>
              <a:rPr lang="ru-RU" dirty="0" smtClean="0"/>
              <a:t>плоде-гиганте</a:t>
            </a:r>
          </a:p>
          <a:p>
            <a:pPr lvl="1">
              <a:buFontTx/>
              <a:buChar char="-"/>
            </a:pPr>
            <a:r>
              <a:rPr lang="ru-RU" dirty="0" smtClean="0"/>
              <a:t>отсутствии эффекта от подготовки родовых путей</a:t>
            </a:r>
          </a:p>
          <a:p>
            <a:pPr lvl="1">
              <a:buFontTx/>
              <a:buChar char="-"/>
            </a:pPr>
            <a:r>
              <a:rPr lang="ru-RU" dirty="0" smtClean="0"/>
              <a:t>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Пренатальная</a:t>
            </a:r>
            <a:r>
              <a:rPr lang="ru-RU" b="1" dirty="0" smtClean="0"/>
              <a:t> 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все женщины республики, вставшие на учет по беременности</a:t>
            </a:r>
          </a:p>
          <a:p>
            <a:endParaRPr lang="ru-RU" dirty="0" smtClean="0"/>
          </a:p>
          <a:p>
            <a:r>
              <a:rPr lang="ru-RU" b="1" dirty="0" smtClean="0"/>
              <a:t>удельный вес </a:t>
            </a:r>
            <a:r>
              <a:rPr lang="ru-RU" dirty="0" smtClean="0"/>
              <a:t>прошедших оценку антенатального развития плода при сроке беременности 11-14 </a:t>
            </a:r>
            <a:r>
              <a:rPr lang="ru-RU" dirty="0" err="1" smtClean="0"/>
              <a:t>нед</a:t>
            </a:r>
            <a:r>
              <a:rPr lang="ru-RU" dirty="0" smtClean="0"/>
              <a:t>. </a:t>
            </a:r>
            <a:r>
              <a:rPr lang="ru-RU" b="1" dirty="0" smtClean="0"/>
              <a:t>94%</a:t>
            </a:r>
          </a:p>
          <a:p>
            <a:endParaRPr lang="ru-RU" b="1" dirty="0" smtClean="0"/>
          </a:p>
          <a:p>
            <a:r>
              <a:rPr lang="ru-RU" dirty="0" smtClean="0"/>
              <a:t>4,3% высокий риск ХА плода</a:t>
            </a:r>
          </a:p>
          <a:p>
            <a:endParaRPr lang="ru-RU" dirty="0" smtClean="0"/>
          </a:p>
          <a:p>
            <a:r>
              <a:rPr lang="ru-RU" dirty="0" err="1" smtClean="0"/>
              <a:t>Пренатальная</a:t>
            </a:r>
            <a:r>
              <a:rPr lang="ru-RU" dirty="0" smtClean="0"/>
              <a:t> </a:t>
            </a:r>
            <a:r>
              <a:rPr lang="ru-RU" dirty="0" err="1" smtClean="0"/>
              <a:t>инвазивная</a:t>
            </a:r>
            <a:r>
              <a:rPr lang="ru-RU" dirty="0" smtClean="0"/>
              <a:t> диагностика  - 26</a:t>
            </a:r>
          </a:p>
          <a:p>
            <a:endParaRPr lang="ru-RU" dirty="0" smtClean="0"/>
          </a:p>
          <a:p>
            <a:r>
              <a:rPr lang="ru-RU" dirty="0" smtClean="0"/>
              <a:t>НИПТ -  26</a:t>
            </a:r>
          </a:p>
          <a:p>
            <a:endParaRPr lang="ru-RU" dirty="0" smtClean="0"/>
          </a:p>
          <a:p>
            <a:r>
              <a:rPr lang="ru-RU" dirty="0" smtClean="0"/>
              <a:t>Хромосомная патология выявлена в 5-х случаях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344816" cy="922114"/>
          </a:xfrm>
        </p:spPr>
        <p:txBody>
          <a:bodyPr/>
          <a:lstStyle/>
          <a:p>
            <a:r>
              <a:rPr lang="ru-RU" b="1" dirty="0" smtClean="0"/>
              <a:t>Преждевременные роды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800200"/>
                <a:gridCol w="1872208"/>
                <a:gridCol w="1748880"/>
              </a:tblGrid>
              <a:tr h="52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2019г.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Число преждевременных родов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21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22-27 недель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28- 36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92888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Преждевременные роды </a:t>
            </a:r>
            <a:br>
              <a:rPr lang="ru-RU" b="1" dirty="0" smtClean="0"/>
            </a:br>
            <a:r>
              <a:rPr lang="ru-RU" b="1" dirty="0" smtClean="0"/>
              <a:t>22 – 28 недель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2020г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Преждевременные роды в сроке 22-28 недель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Родилось живыми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Умерло в первые 7 суток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Доля выживших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33,3%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83,3%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94122"/>
          </a:xfrm>
        </p:spPr>
        <p:txBody>
          <a:bodyPr/>
          <a:lstStyle/>
          <a:p>
            <a:r>
              <a:rPr lang="ru-RU" b="1" dirty="0" smtClean="0"/>
              <a:t>Перинатальная смертность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980730"/>
          <a:ext cx="8280920" cy="554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816"/>
                <a:gridCol w="1772210"/>
                <a:gridCol w="1772210"/>
                <a:gridCol w="1550684"/>
              </a:tblGrid>
              <a:tr h="924102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2020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ПНС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11,3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8,8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6,2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РНС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1,2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1,2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0,4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Мертворождаемость, из них: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10,1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7,6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5,8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pPr lvl="1"/>
                      <a:r>
                        <a:rPr lang="ru-RU" sz="2400" dirty="0" smtClean="0"/>
                        <a:t>Антенатальная гибель плода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7,0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6,0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5,4‰</a:t>
                      </a:r>
                      <a:endParaRPr lang="ru-RU" sz="2400" dirty="0"/>
                    </a:p>
                  </a:txBody>
                  <a:tcPr/>
                </a:tc>
              </a:tr>
              <a:tr h="924102">
                <a:tc>
                  <a:txBody>
                    <a:bodyPr/>
                    <a:lstStyle/>
                    <a:p>
                      <a:pPr lvl="1"/>
                      <a:r>
                        <a:rPr lang="ru-RU" sz="2400" dirty="0" err="1" smtClean="0"/>
                        <a:t>Интранатальная</a:t>
                      </a:r>
                      <a:r>
                        <a:rPr lang="ru-RU" sz="2400" dirty="0" smtClean="0"/>
                        <a:t> гибель плода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3,1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1,6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Мертворождаемость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/>
          </a:bodyPr>
          <a:lstStyle/>
          <a:p>
            <a:r>
              <a:rPr lang="ru-RU" dirty="0" smtClean="0"/>
              <a:t>родилось мертвыми 14 детей</a:t>
            </a:r>
          </a:p>
          <a:p>
            <a:endParaRPr lang="ru-RU" dirty="0" smtClean="0"/>
          </a:p>
          <a:p>
            <a:r>
              <a:rPr lang="ru-RU" dirty="0" smtClean="0"/>
              <a:t>антенатальная гибель плода 13 случаев (93%)</a:t>
            </a:r>
          </a:p>
          <a:p>
            <a:endParaRPr lang="ru-RU" dirty="0" smtClean="0"/>
          </a:p>
          <a:p>
            <a:r>
              <a:rPr lang="ru-RU" dirty="0" err="1" smtClean="0"/>
              <a:t>интранатальная</a:t>
            </a:r>
            <a:r>
              <a:rPr lang="ru-RU" dirty="0" smtClean="0"/>
              <a:t> гибель плода 1 случай (7%)</a:t>
            </a:r>
          </a:p>
          <a:p>
            <a:endParaRPr lang="ru-RU" dirty="0" smtClean="0"/>
          </a:p>
          <a:p>
            <a:r>
              <a:rPr lang="ru-RU" dirty="0" smtClean="0"/>
              <a:t>доля недоношенных составила 71%, из них с экстремально низкой массой тела -1 случай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992888" cy="850106"/>
          </a:xfrm>
        </p:spPr>
        <p:txBody>
          <a:bodyPr/>
          <a:lstStyle/>
          <a:p>
            <a:r>
              <a:rPr lang="ru-RU" dirty="0" smtClean="0"/>
              <a:t>Причины мертворождаемости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Внутриутробная гипоксия и </a:t>
            </a:r>
            <a:r>
              <a:rPr lang="ru-RU" dirty="0" err="1" smtClean="0"/>
              <a:t>дистресс</a:t>
            </a:r>
            <a:r>
              <a:rPr lang="ru-RU" dirty="0" smtClean="0"/>
              <a:t> – 11 случаев (78,6%)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Врожденные пороки развития плода – 3 случая (21,4%)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Гемолитическая болезнь – 0</a:t>
            </a:r>
          </a:p>
          <a:p>
            <a:endParaRPr lang="ru-RU" dirty="0" smtClean="0"/>
          </a:p>
          <a:p>
            <a:r>
              <a:rPr lang="ru-RU" dirty="0" smtClean="0"/>
              <a:t>ВУИ – 0</a:t>
            </a:r>
          </a:p>
          <a:p>
            <a:endParaRPr lang="ru-RU" dirty="0" smtClean="0"/>
          </a:p>
          <a:p>
            <a:r>
              <a:rPr lang="ru-RU" dirty="0" smtClean="0"/>
              <a:t>В сравнении с 2019г. без изменений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Перинатальные потери при доношенном сроке беременности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3 случая антенатальной гибели плода: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3 случая </a:t>
            </a:r>
            <a:r>
              <a:rPr lang="ru-RU" dirty="0" err="1" smtClean="0">
                <a:solidFill>
                  <a:srgbClr val="FF0000"/>
                </a:solidFill>
              </a:rPr>
              <a:t>декомпенсированной</a:t>
            </a:r>
            <a:r>
              <a:rPr lang="ru-RU" dirty="0" smtClean="0">
                <a:solidFill>
                  <a:srgbClr val="FF0000"/>
                </a:solidFill>
              </a:rPr>
              <a:t> ПН </a:t>
            </a:r>
            <a:r>
              <a:rPr lang="ru-RU" dirty="0" smtClean="0"/>
              <a:t>(ГСД, ЖДА)</a:t>
            </a:r>
          </a:p>
          <a:p>
            <a:endParaRPr lang="ru-RU" dirty="0" smtClean="0"/>
          </a:p>
          <a:p>
            <a:r>
              <a:rPr lang="ru-RU" dirty="0" smtClean="0"/>
              <a:t>1 случай </a:t>
            </a:r>
            <a:r>
              <a:rPr lang="ru-RU" dirty="0" err="1" smtClean="0"/>
              <a:t>интранатальной</a:t>
            </a:r>
            <a:r>
              <a:rPr lang="ru-RU" dirty="0" smtClean="0"/>
              <a:t> гибели плода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внутриутробная асфиксия плода</a:t>
            </a:r>
          </a:p>
          <a:p>
            <a:endParaRPr lang="ru-RU" dirty="0" smtClean="0"/>
          </a:p>
          <a:p>
            <a:r>
              <a:rPr lang="ru-RU" dirty="0" smtClean="0"/>
              <a:t>Случаев РНС при доношенной беременности не было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дефекты оказания медицинской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Амбулаторный этап:</a:t>
            </a:r>
          </a:p>
          <a:p>
            <a:pPr lvl="1"/>
            <a:r>
              <a:rPr lang="ru-RU" dirty="0" smtClean="0"/>
              <a:t>недостаточный объем обследования (несоблюдение протокола ГСД, ЗРП)</a:t>
            </a:r>
          </a:p>
          <a:p>
            <a:pPr lvl="1"/>
            <a:r>
              <a:rPr lang="ru-RU" dirty="0" smtClean="0"/>
              <a:t>несоблюдение преемственности </a:t>
            </a:r>
          </a:p>
          <a:p>
            <a:pPr lvl="1"/>
            <a:r>
              <a:rPr lang="ru-RU" dirty="0" smtClean="0"/>
              <a:t>отсутствие информированности (доверия) беременных  </a:t>
            </a:r>
          </a:p>
          <a:p>
            <a:r>
              <a:rPr lang="ru-RU" dirty="0" smtClean="0"/>
              <a:t>Стационарный этап:</a:t>
            </a:r>
          </a:p>
          <a:p>
            <a:pPr lvl="1"/>
            <a:r>
              <a:rPr lang="ru-RU" dirty="0" smtClean="0"/>
              <a:t>неправильная тактика ведения  в связи с недооценкой состояния</a:t>
            </a:r>
          </a:p>
          <a:p>
            <a:pPr lvl="1"/>
            <a:r>
              <a:rPr lang="ru-RU" dirty="0" smtClean="0"/>
              <a:t>Отсутствие ТМК (ухудшение состояния новорожденного с ЭНМТ)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908720"/>
            <a:ext cx="7725544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Родилось живыми 2393 детей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 92 ребенка меньше 2019г</a:t>
            </a:r>
            <a:endParaRPr lang="ru-RU" b="1" dirty="0" smtClean="0"/>
          </a:p>
          <a:p>
            <a:endParaRPr lang="ru-RU" sz="3200" dirty="0" smtClean="0"/>
          </a:p>
          <a:p>
            <a:r>
              <a:rPr lang="ru-RU" sz="3200" dirty="0" smtClean="0"/>
              <a:t>недоношенных  - 102 детей</a:t>
            </a:r>
          </a:p>
          <a:p>
            <a:endParaRPr lang="ru-RU" sz="3200" dirty="0" smtClean="0"/>
          </a:p>
          <a:p>
            <a:r>
              <a:rPr lang="ru-RU" sz="3200" dirty="0" smtClean="0"/>
              <a:t>ЭНМТ - 6 детей</a:t>
            </a:r>
          </a:p>
          <a:p>
            <a:pPr>
              <a:buNone/>
            </a:pPr>
            <a:endParaRPr lang="ru-RU" sz="3200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9208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У всех новорожденных с ЭНМТ отмечаются дыхательные расстройства </a:t>
            </a:r>
          </a:p>
          <a:p>
            <a:pPr>
              <a:buFont typeface="Wingdings" pitchFamily="2" charset="2"/>
              <a:buChar char="ü"/>
            </a:pP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Антенатальная профилактика СДР проведена в 100% случаев </a:t>
            </a:r>
          </a:p>
          <a:p>
            <a:pPr>
              <a:buFont typeface="Wingdings" pitchFamily="2" charset="2"/>
              <a:buChar char="ü"/>
            </a:pP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Всем новорожденным при рождении вводился </a:t>
            </a:r>
            <a:r>
              <a:rPr lang="ru-RU" sz="3200" dirty="0" err="1" smtClean="0"/>
              <a:t>курасурф</a:t>
            </a:r>
            <a:r>
              <a:rPr lang="ru-RU" sz="3200" dirty="0" smtClean="0"/>
              <a:t> и проводилась респираторная поддержка дыхания </a:t>
            </a:r>
          </a:p>
          <a:p>
            <a:pPr>
              <a:buFont typeface="Wingdings" pitchFamily="2" charset="2"/>
              <a:buChar char="ü"/>
            </a:pP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Летальности от СДР 1 случай</a:t>
            </a:r>
            <a:endParaRPr lang="ru-RU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Неонатальная</a:t>
            </a:r>
            <a:r>
              <a:rPr lang="ru-RU" sz="3600" b="1" dirty="0" smtClean="0"/>
              <a:t> смертность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0,4 на 1000 родившихся живыми (1 случай)</a:t>
            </a:r>
          </a:p>
          <a:p>
            <a:endParaRPr lang="ru-RU" dirty="0" smtClean="0"/>
          </a:p>
          <a:p>
            <a:r>
              <a:rPr lang="ru-RU" dirty="0" smtClean="0"/>
              <a:t>Снизился в 3 раза</a:t>
            </a:r>
          </a:p>
          <a:p>
            <a:endParaRPr lang="ru-RU" dirty="0" smtClean="0"/>
          </a:p>
          <a:p>
            <a:r>
              <a:rPr lang="ru-RU" dirty="0" smtClean="0"/>
              <a:t>Причина смертности:  СДР  у глубоко недоношенного новорожденного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пренатально</a:t>
            </a:r>
            <a:r>
              <a:rPr lang="ru-RU" b="1" dirty="0" smtClean="0"/>
              <a:t> выявлено 29</a:t>
            </a:r>
            <a:r>
              <a:rPr lang="ru-RU" dirty="0" smtClean="0"/>
              <a:t> случаев ВПР плода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23</a:t>
            </a:r>
            <a:r>
              <a:rPr lang="ru-RU" dirty="0" smtClean="0"/>
              <a:t> случаях беременность </a:t>
            </a:r>
            <a:r>
              <a:rPr lang="ru-RU" b="1" dirty="0" smtClean="0"/>
              <a:t>прервана</a:t>
            </a:r>
            <a:r>
              <a:rPr lang="ru-RU" dirty="0" smtClean="0"/>
              <a:t> по медицинским показаниям</a:t>
            </a:r>
          </a:p>
          <a:p>
            <a:endParaRPr lang="ru-RU" dirty="0" smtClean="0"/>
          </a:p>
          <a:p>
            <a:r>
              <a:rPr lang="ru-RU" dirty="0" smtClean="0"/>
              <a:t>постнатально выявлено 15 случаев ВПР</a:t>
            </a:r>
          </a:p>
          <a:p>
            <a:endParaRPr lang="ru-RU" dirty="0" smtClean="0"/>
          </a:p>
          <a:p>
            <a:r>
              <a:rPr lang="ru-RU" dirty="0" smtClean="0"/>
              <a:t>21 ребенок родился с ВПР</a:t>
            </a:r>
          </a:p>
          <a:p>
            <a:endParaRPr lang="ru-RU" dirty="0" smtClean="0"/>
          </a:p>
          <a:p>
            <a:r>
              <a:rPr lang="ru-RU" dirty="0" smtClean="0"/>
              <a:t>смертности от ВПР не зарегистрировано</a:t>
            </a:r>
            <a:endParaRPr lang="ru-RU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Акушерский дистанционный консультативный центр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dirty="0" smtClean="0"/>
              <a:t>210 </a:t>
            </a:r>
            <a:r>
              <a:rPr lang="ru-RU" dirty="0" err="1" smtClean="0"/>
              <a:t>телемедицинских</a:t>
            </a:r>
            <a:r>
              <a:rPr lang="ru-RU" dirty="0" smtClean="0"/>
              <a:t> консультаций </a:t>
            </a:r>
          </a:p>
          <a:p>
            <a:pPr lvl="1"/>
            <a:r>
              <a:rPr lang="ru-RU" dirty="0" smtClean="0"/>
              <a:t>федеральные научные центры – 93 (2019г. – 35)</a:t>
            </a:r>
          </a:p>
          <a:p>
            <a:pPr lvl="1"/>
            <a:r>
              <a:rPr lang="ru-RU" dirty="0" smtClean="0"/>
              <a:t> районные ЦРБ - 210 </a:t>
            </a:r>
          </a:p>
          <a:p>
            <a:r>
              <a:rPr lang="ru-RU" dirty="0" smtClean="0"/>
              <a:t>направлено на 3Б уровень 8 беременных</a:t>
            </a:r>
          </a:p>
          <a:p>
            <a:r>
              <a:rPr lang="ru-RU" dirty="0" smtClean="0"/>
              <a:t>выезды анестезиолого-реанимационных акушерских бригад – 5</a:t>
            </a:r>
          </a:p>
          <a:p>
            <a:pPr lvl="1"/>
            <a:r>
              <a:rPr lang="ru-RU" dirty="0" smtClean="0"/>
              <a:t>на воздушном судне - 3 случая </a:t>
            </a:r>
          </a:p>
          <a:p>
            <a:pPr lvl="1"/>
            <a:r>
              <a:rPr lang="ru-RU" dirty="0" smtClean="0"/>
              <a:t>на </a:t>
            </a:r>
            <a:r>
              <a:rPr lang="ru-RU" dirty="0" err="1" smtClean="0"/>
              <a:t>реанимобиле</a:t>
            </a:r>
            <a:r>
              <a:rPr lang="ru-RU" dirty="0" smtClean="0"/>
              <a:t> класса «С» – 2 случая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РДКЦ по вопросам диагностики и лечения новой </a:t>
            </a:r>
            <a:r>
              <a:rPr lang="ru-RU" sz="3200" b="1" dirty="0" err="1" smtClean="0"/>
              <a:t>коронавирусной</a:t>
            </a:r>
            <a:r>
              <a:rPr lang="ru-RU" sz="3200" b="1" dirty="0" smtClean="0"/>
              <a:t> инфекции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мониторинг всех случаев  </a:t>
            </a:r>
            <a:r>
              <a:rPr lang="en-US" dirty="0" smtClean="0"/>
              <a:t>COVID</a:t>
            </a:r>
            <a:r>
              <a:rPr lang="ru-RU" dirty="0" smtClean="0"/>
              <a:t>-19 у беременных, рожениц, родильниц</a:t>
            </a:r>
          </a:p>
          <a:p>
            <a:endParaRPr lang="ru-RU" dirty="0" smtClean="0"/>
          </a:p>
          <a:p>
            <a:r>
              <a:rPr lang="ru-RU" dirty="0" smtClean="0"/>
              <a:t>78 ТМК с ФДКЦ (в плановом порядке – 59, в неотложном – 6, в экстренном – 7)</a:t>
            </a:r>
          </a:p>
          <a:p>
            <a:endParaRPr lang="ru-RU" dirty="0" smtClean="0"/>
          </a:p>
          <a:p>
            <a:r>
              <a:rPr lang="ru-RU" dirty="0" smtClean="0"/>
              <a:t>С целью улучшения помощи беременным, роженицам, родильницам с НКИ изменена маршрутизация в декабре 2020г.</a:t>
            </a:r>
          </a:p>
          <a:p>
            <a:endParaRPr lang="ru-RU" dirty="0" smtClean="0"/>
          </a:p>
          <a:p>
            <a:r>
              <a:rPr lang="ru-RU" dirty="0" smtClean="0"/>
              <a:t>Случаев МС от НКИ не было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Внутренний контроль качества и безопасности медицинской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организация  </a:t>
            </a:r>
            <a:r>
              <a:rPr lang="ru-RU" b="1" dirty="0" smtClean="0"/>
              <a:t>экстренной и неотложной помощи </a:t>
            </a:r>
            <a:r>
              <a:rPr lang="ru-RU" dirty="0" smtClean="0"/>
              <a:t>и организация работы приемного покоя </a:t>
            </a:r>
          </a:p>
          <a:p>
            <a:r>
              <a:rPr lang="ru-RU" b="1" dirty="0" smtClean="0"/>
              <a:t>идентификация</a:t>
            </a:r>
            <a:r>
              <a:rPr lang="ru-RU" dirty="0" smtClean="0"/>
              <a:t> личности пациента </a:t>
            </a:r>
          </a:p>
          <a:p>
            <a:r>
              <a:rPr lang="ru-RU" b="1" dirty="0" smtClean="0"/>
              <a:t>лекарственная безопасности </a:t>
            </a:r>
            <a:r>
              <a:rPr lang="ru-RU" dirty="0" smtClean="0"/>
              <a:t>и </a:t>
            </a:r>
            <a:r>
              <a:rPr lang="ru-RU" dirty="0" err="1" smtClean="0"/>
              <a:t>фармаконадзор</a:t>
            </a:r>
            <a:r>
              <a:rPr lang="ru-RU" dirty="0" smtClean="0"/>
              <a:t>, </a:t>
            </a:r>
          </a:p>
          <a:p>
            <a:r>
              <a:rPr lang="ru-RU" b="1" dirty="0" smtClean="0"/>
              <a:t>эпидемиологическая безопасность </a:t>
            </a:r>
            <a:r>
              <a:rPr lang="ru-RU" dirty="0" smtClean="0"/>
              <a:t>и профилактика ИСМП </a:t>
            </a:r>
          </a:p>
          <a:p>
            <a:r>
              <a:rPr lang="ru-RU" b="1" dirty="0" smtClean="0"/>
              <a:t>преемственность</a:t>
            </a:r>
            <a:r>
              <a:rPr lang="ru-RU" dirty="0" smtClean="0"/>
              <a:t> медицинской помощи и передача клинической ответственности за пациента </a:t>
            </a:r>
          </a:p>
          <a:p>
            <a:r>
              <a:rPr lang="ru-RU" dirty="0" smtClean="0"/>
              <a:t>организация оказания медицинской помощи на основании данных доказательной медицины и </a:t>
            </a:r>
            <a:r>
              <a:rPr lang="ru-RU" b="1" dirty="0" smtClean="0"/>
              <a:t>соответствие клиническим рекомендациям</a:t>
            </a:r>
            <a:endParaRPr lang="ru-RU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Внутренний контроль качества и безопасности медицинской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Результаты аудита – менее 50%</a:t>
            </a:r>
          </a:p>
          <a:p>
            <a:endParaRPr lang="ru-RU" dirty="0" smtClean="0"/>
          </a:p>
          <a:p>
            <a:r>
              <a:rPr lang="ru-RU" dirty="0" smtClean="0"/>
              <a:t>Система  не эффективна  и требует значительных изменений</a:t>
            </a:r>
          </a:p>
          <a:p>
            <a:endParaRPr lang="ru-RU" dirty="0" smtClean="0"/>
          </a:p>
          <a:p>
            <a:r>
              <a:rPr lang="ru-RU" dirty="0" smtClean="0"/>
              <a:t>Целевой уровень - выше 85%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аудит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ФГБУ «НМИЦ АГ и П им </a:t>
            </a:r>
            <a:r>
              <a:rPr lang="ru-RU" dirty="0" err="1" smtClean="0"/>
              <a:t>ак</a:t>
            </a:r>
            <a:r>
              <a:rPr lang="ru-RU" dirty="0" smtClean="0"/>
              <a:t> В.И. Кулакова»</a:t>
            </a:r>
          </a:p>
          <a:p>
            <a:r>
              <a:rPr lang="ru-RU" dirty="0" smtClean="0"/>
              <a:t>высокий уровень система лекарственной безопасности, </a:t>
            </a:r>
            <a:r>
              <a:rPr lang="ru-RU" dirty="0" err="1" smtClean="0"/>
              <a:t>фармаконадзора</a:t>
            </a:r>
            <a:endParaRPr lang="ru-RU" dirty="0" smtClean="0"/>
          </a:p>
          <a:p>
            <a:r>
              <a:rPr lang="ru-RU" dirty="0" smtClean="0"/>
              <a:t>безопасности обращения медицинских изделий</a:t>
            </a:r>
          </a:p>
          <a:p>
            <a:r>
              <a:rPr lang="ru-RU" dirty="0" smtClean="0"/>
              <a:t>высокие компетенции в акушерстве и гинекологии</a:t>
            </a:r>
          </a:p>
          <a:p>
            <a:r>
              <a:rPr lang="ru-RU" dirty="0" smtClean="0"/>
              <a:t>широкий охват женского населения цитологическим скринингом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недостаточное укомплектование </a:t>
            </a:r>
            <a:r>
              <a:rPr lang="ru-RU" dirty="0" smtClean="0"/>
              <a:t>акушерским, анестезиологическим и </a:t>
            </a:r>
            <a:r>
              <a:rPr lang="ru-RU" dirty="0" err="1" smtClean="0"/>
              <a:t>неонатальным</a:t>
            </a:r>
            <a:r>
              <a:rPr lang="ru-RU" dirty="0" smtClean="0"/>
              <a:t> </a:t>
            </a:r>
            <a:r>
              <a:rPr lang="ru-RU" b="1" dirty="0" smtClean="0"/>
              <a:t>оборудованием</a:t>
            </a:r>
            <a:r>
              <a:rPr lang="ru-RU" dirty="0" smtClean="0"/>
              <a:t> ПЦ</a:t>
            </a:r>
          </a:p>
          <a:p>
            <a:r>
              <a:rPr lang="ru-RU" b="1" dirty="0" smtClean="0"/>
              <a:t>дефицит кадров </a:t>
            </a:r>
            <a:r>
              <a:rPr lang="ru-RU" dirty="0" smtClean="0"/>
              <a:t>в отделениях анестезиологии и реанимации, </a:t>
            </a:r>
            <a:r>
              <a:rPr lang="ru-RU" dirty="0" err="1" smtClean="0"/>
              <a:t>неонатологии</a:t>
            </a:r>
            <a:endParaRPr lang="ru-RU" dirty="0" smtClean="0"/>
          </a:p>
          <a:p>
            <a:r>
              <a:rPr lang="ru-RU" b="1" dirty="0" smtClean="0"/>
              <a:t>низкий уровень </a:t>
            </a:r>
            <a:r>
              <a:rPr lang="ru-RU" dirty="0" smtClean="0"/>
              <a:t>командного </a:t>
            </a:r>
            <a:r>
              <a:rPr lang="ru-RU" b="1" dirty="0" smtClean="0"/>
              <a:t>взаимодействия</a:t>
            </a:r>
            <a:r>
              <a:rPr lang="ru-RU" dirty="0" smtClean="0"/>
              <a:t> при оказании медицинской помощи </a:t>
            </a:r>
            <a:r>
              <a:rPr lang="ru-RU" b="1" dirty="0" smtClean="0"/>
              <a:t>в</a:t>
            </a:r>
            <a:r>
              <a:rPr lang="ru-RU" dirty="0" smtClean="0"/>
              <a:t> </a:t>
            </a:r>
            <a:r>
              <a:rPr lang="ru-RU" b="1" dirty="0" smtClean="0"/>
              <a:t>экстренных ситуациях</a:t>
            </a:r>
          </a:p>
          <a:p>
            <a:r>
              <a:rPr lang="ru-RU" b="1" dirty="0" smtClean="0"/>
              <a:t>слабый уровень </a:t>
            </a:r>
            <a:r>
              <a:rPr lang="ru-RU" dirty="0" smtClean="0"/>
              <a:t>инфекционного контроля и </a:t>
            </a:r>
            <a:r>
              <a:rPr lang="ru-RU" b="1" dirty="0" smtClean="0"/>
              <a:t>эпидемиологической безопасности</a:t>
            </a:r>
            <a:endParaRPr lang="ru-RU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направления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дооснащение недостающим оборудованием </a:t>
            </a:r>
          </a:p>
          <a:p>
            <a:pPr lvl="0"/>
            <a:r>
              <a:rPr lang="ru-RU" dirty="0" smtClean="0"/>
              <a:t>постройка прачечной с современным оборудованием в соответствии с санитарными нормами</a:t>
            </a:r>
          </a:p>
          <a:p>
            <a:pPr lvl="0"/>
            <a:r>
              <a:rPr lang="ru-RU" dirty="0" smtClean="0"/>
              <a:t>проведение тренингов с мед. персоналом по неотложным состояниям в акушерстве, охват 100% </a:t>
            </a:r>
          </a:p>
          <a:p>
            <a:pPr lvl="0"/>
            <a:r>
              <a:rPr lang="ru-RU" dirty="0" smtClean="0"/>
              <a:t>прохождение </a:t>
            </a:r>
            <a:r>
              <a:rPr lang="ru-RU" dirty="0" err="1" smtClean="0"/>
              <a:t>симуляционно-тренинговых</a:t>
            </a:r>
            <a:r>
              <a:rPr lang="ru-RU" dirty="0" smtClean="0"/>
              <a:t> курсов на базе НМИЦ им. В.И. Кулакова</a:t>
            </a:r>
          </a:p>
          <a:p>
            <a:r>
              <a:rPr lang="ru-RU" dirty="0" smtClean="0"/>
              <a:t>проведение курса усовершенствования по доброкачественной патологии молочных желез всех </a:t>
            </a:r>
            <a:r>
              <a:rPr lang="ru-RU" dirty="0" err="1" smtClean="0"/>
              <a:t>акушер-гинекологов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ВПР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5"/>
          <a:ext cx="822960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016224"/>
                <a:gridCol w="1872208"/>
                <a:gridCol w="1882552"/>
              </a:tblGrid>
              <a:tr h="6595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Нозология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случаев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Врожденный порок сердца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ВПР костно-мышечной системы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9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ВПР ЖКТ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ВПР челюстно-лицевой системы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9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ВПР ЦНС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22114"/>
          </a:xfrm>
        </p:spPr>
        <p:txBody>
          <a:bodyPr/>
          <a:lstStyle/>
          <a:p>
            <a:r>
              <a:rPr lang="ru-RU" dirty="0" smtClean="0"/>
              <a:t>Структура ВПР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560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ВПР МВС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6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ВПР половой системы (гипоспадия)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3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Синдромальная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патология (Синдром Дауна, АГС,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Патау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Эдвардса и др.)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(3 синдрома Дауна, 1 АГС)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(синдром Дауна)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ВПР органов слуха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Множественные ВПР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Состояние здоровья беременных женщин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3123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взято на «Д» учет в женской консультации 1663 беременных женщин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на 14 беременных меньше, чем в 2019 г.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Показатель ранней явки остается стабильно высокий и составляет 89%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здоровья беременных женщин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19256" cy="560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453"/>
                <a:gridCol w="1294515"/>
                <a:gridCol w="1222597"/>
                <a:gridCol w="1294515"/>
                <a:gridCol w="1017176"/>
              </a:tblGrid>
              <a:tr h="49551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заболеваний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заболеваемость: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119,6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Существовавшая ранее гипертензия, осложняющая беременность, роды, послеродовый период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4,37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4,37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ПЭ средней степени тяжести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ПЭ тяжелая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0,061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Эклампсия во время беременности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Венозные осложнения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Болезни мочеполовой системы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6,19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2"/>
          <a:ext cx="8723311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  <a:gridCol w="1656184"/>
                <a:gridCol w="1656184"/>
                <a:gridCol w="1512168"/>
                <a:gridCol w="1450504"/>
              </a:tblGrid>
              <a:tr h="1062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Угроза прерывания беременности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68580" marR="68580" marT="0" marB="0"/>
                </a:tc>
              </a:tr>
              <a:tr h="1085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Угроза преждевременных родов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6,37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85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Резус-иммунизация и другие формы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изоиммунизации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3,27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3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Патологические состояния плода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23,3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6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Сахарный диабет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6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Анемия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85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Болезни эндокринной системы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3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Болезни системы кровообращения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2,48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1834</Words>
  <Application>Microsoft Office PowerPoint</Application>
  <PresentationFormat>Экран (4:3)</PresentationFormat>
  <Paragraphs>584</Paragraphs>
  <Slides>46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 Медицинская помощь женщинам с бесплодием при помощи ЭКО </vt:lpstr>
      <vt:lpstr>Слайд 2</vt:lpstr>
      <vt:lpstr>Пренатальная  диагностика</vt:lpstr>
      <vt:lpstr>ВПР</vt:lpstr>
      <vt:lpstr>Структура ВПР  </vt:lpstr>
      <vt:lpstr>Структура ВПР</vt:lpstr>
      <vt:lpstr>Состояние здоровья беременных женщин</vt:lpstr>
      <vt:lpstr>Динамика здоровья беременных женщин</vt:lpstr>
      <vt:lpstr>Слайд 9</vt:lpstr>
      <vt:lpstr>Заболеваемость беременных</vt:lpstr>
      <vt:lpstr>Исходы  беременности </vt:lpstr>
      <vt:lpstr>Родовспоможение в стационаре </vt:lpstr>
      <vt:lpstr>Соотношение кол-ва родов от места проживания</vt:lpstr>
      <vt:lpstr>Возрастные коэффициенты рождаемости</vt:lpstr>
      <vt:lpstr>Распределение паритета </vt:lpstr>
      <vt:lpstr>Рост осложнений родов  и послеродового периода</vt:lpstr>
      <vt:lpstr>Снижение  частоты осложнений</vt:lpstr>
      <vt:lpstr>Преэклампсия</vt:lpstr>
      <vt:lpstr>Осложнения ПЭ</vt:lpstr>
      <vt:lpstr>Дефекты оказания МП  при тяжелой ПЭ</vt:lpstr>
      <vt:lpstr>Акушерские кровотечения</vt:lpstr>
      <vt:lpstr>Гипотонические кровотечения</vt:lpstr>
      <vt:lpstr>Преждевременная отслойка плаценты</vt:lpstr>
      <vt:lpstr>Структура массивных кровотечений</vt:lpstr>
      <vt:lpstr>критические акушерские состояния</vt:lpstr>
      <vt:lpstr>Near miss</vt:lpstr>
      <vt:lpstr>Оперативные вмешательства в акушерстве</vt:lpstr>
      <vt:lpstr>Показания к операции Кесарева сечения  2019 -2020гг.</vt:lpstr>
      <vt:lpstr>Частота кесарева сечения</vt:lpstr>
      <vt:lpstr>Преждевременные роды</vt:lpstr>
      <vt:lpstr>Преждевременные роды  22 – 28 недель</vt:lpstr>
      <vt:lpstr>Перинатальная смертность</vt:lpstr>
      <vt:lpstr>Мертворождаемость</vt:lpstr>
      <vt:lpstr>Причины мертворождаемости</vt:lpstr>
      <vt:lpstr>Перинатальные потери при доношенном сроке беременности</vt:lpstr>
      <vt:lpstr>Основные дефекты оказания медицинской помощи</vt:lpstr>
      <vt:lpstr>Слайд 37</vt:lpstr>
      <vt:lpstr>Слайд 38</vt:lpstr>
      <vt:lpstr>Неонатальная смертность</vt:lpstr>
      <vt:lpstr>Акушерский дистанционный консультативный центр</vt:lpstr>
      <vt:lpstr>РДКЦ по вопросам диагностики и лечения новой коронавирусной инфекции </vt:lpstr>
      <vt:lpstr>Внутренний контроль качества и безопасности медицинской деятельности</vt:lpstr>
      <vt:lpstr>Внутренний контроль качества и безопасности медицинской деятельности</vt:lpstr>
      <vt:lpstr>Внешний аудит</vt:lpstr>
      <vt:lpstr>Проблемные вопросы</vt:lpstr>
      <vt:lpstr>Основные направления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 Викторовна</dc:creator>
  <cp:lastModifiedBy>USer</cp:lastModifiedBy>
  <cp:revision>134</cp:revision>
  <dcterms:created xsi:type="dcterms:W3CDTF">2020-03-12T11:57:58Z</dcterms:created>
  <dcterms:modified xsi:type="dcterms:W3CDTF">2021-03-24T08:25:30Z</dcterms:modified>
</cp:coreProperties>
</file>